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143" r:id="rId2"/>
    <p:sldId id="2150" r:id="rId3"/>
    <p:sldId id="2165" r:id="rId4"/>
    <p:sldId id="2173" r:id="rId5"/>
  </p:sldIdLst>
  <p:sldSz cx="7772400" cy="10058400"/>
  <p:notesSz cx="7102475" cy="9388475"/>
  <p:embeddedFontLst>
    <p:embeddedFont>
      <p:font typeface="Poppins" pitchFamily="2" charset="77"/>
      <p:regular r:id="rId8"/>
      <p:bold r:id="rId9"/>
      <p:italic r:id="rId10"/>
      <p:boldItalic r:id="rId11"/>
    </p:embeddedFont>
    <p:embeddedFont>
      <p:font typeface="Poppins SemiBold" pitchFamily="2" charset="77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C359D0-1840-065E-0A4E-7554A81A05A4}" name="Victoria Hodge" initials="VH" userId="ef96df2ab658477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72C5"/>
    <a:srgbClr val="FFD230"/>
    <a:srgbClr val="FFEDB9"/>
    <a:srgbClr val="BAB8E8"/>
    <a:srgbClr val="F7C0B4"/>
    <a:srgbClr val="E97A5F"/>
    <a:srgbClr val="D2EFEE"/>
    <a:srgbClr val="91D6D1"/>
    <a:srgbClr val="A8E1E0"/>
    <a:srgbClr val="FAB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48" autoAdjust="0"/>
    <p:restoredTop sz="93557" autoAdjust="0"/>
  </p:normalViewPr>
  <p:slideViewPr>
    <p:cSldViewPr snapToGrid="0" showGuides="1">
      <p:cViewPr varScale="1">
        <p:scale>
          <a:sx n="87" d="100"/>
          <a:sy n="87" d="100"/>
        </p:scale>
        <p:origin x="2256" y="19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376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778699-53DF-FFDB-ADAC-6415B569BB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B88FDE-EA20-850C-EDE9-3653CA0989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80ABD-7E59-D64E-A7AC-F6164AF43D83}" type="datetimeFigureOut">
              <a:rPr lang="en-US" smtClean="0"/>
              <a:t>10/2/25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D82CD3-C38D-FF9E-17F0-37A9632556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383383-A07B-E980-4AF8-8E0B8529A2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E0A87-0A45-774D-BF56-124F24539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86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FE38A-C1FA-1247-8A34-D5B9C16FB67B}" type="datetimeFigureOut">
              <a:rPr lang="en-US" smtClean="0"/>
              <a:t>10/2/25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73163"/>
            <a:ext cx="2447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7784C-2314-0E4E-A23F-C9630335C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62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55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7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6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7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7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5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6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1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6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7FC20-4F10-4FB4-9525-3444156D55CA}" type="datetimeFigureOut">
              <a:rPr lang="en-US" smtClean="0"/>
              <a:t>10/2/25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5915E-AC48-484C-9E20-6A71DF85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5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3B34F2-2902-682E-AD3E-AE9043AEA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984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871FB2-91BA-9BC2-F96F-EF8F00CAF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96D4155-DE91-D302-60F5-3FDBEDF4B36F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43914636"/>
              </p:ext>
            </p:extLst>
          </p:nvPr>
        </p:nvGraphicFramePr>
        <p:xfrm>
          <a:off x="331890" y="353546"/>
          <a:ext cx="712795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7951">
                  <a:extLst>
                    <a:ext uri="{9D8B030D-6E8A-4147-A177-3AD203B41FA5}">
                      <a16:colId xmlns:a16="http://schemas.microsoft.com/office/drawing/2014/main" val="12383624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200" b="0" i="0" dirty="0">
                          <a:solidFill>
                            <a:schemeClr val="bg1"/>
                          </a:solidFill>
                          <a:latin typeface="Poppins" pitchFamily="2" charset="77"/>
                          <a:cs typeface="Poppins" pitchFamily="2" charset="77"/>
                        </a:rPr>
                        <a:t>goal setting tip sheet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82709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DFDE614-C4F2-34E5-0617-82FCE2717519}"/>
              </a:ext>
            </a:extLst>
          </p:cNvPr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78719302"/>
              </p:ext>
            </p:extLst>
          </p:nvPr>
        </p:nvGraphicFramePr>
        <p:xfrm>
          <a:off x="362972" y="932666"/>
          <a:ext cx="7059396" cy="8751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455">
                  <a:extLst>
                    <a:ext uri="{9D8B030D-6E8A-4147-A177-3AD203B41FA5}">
                      <a16:colId xmlns:a16="http://schemas.microsoft.com/office/drawing/2014/main" val="684931759"/>
                    </a:ext>
                  </a:extLst>
                </a:gridCol>
                <a:gridCol w="5804941">
                  <a:extLst>
                    <a:ext uri="{9D8B030D-6E8A-4147-A177-3AD203B41FA5}">
                      <a16:colId xmlns:a16="http://schemas.microsoft.com/office/drawing/2014/main" val="3523145226"/>
                    </a:ext>
                  </a:extLst>
                </a:gridCol>
              </a:tblGrid>
              <a:tr h="276876">
                <a:tc gridSpan="2">
                  <a:txBody>
                    <a:bodyPr/>
                    <a:lstStyle/>
                    <a:p>
                      <a:pPr algn="l"/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student impact/outcome goals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595831"/>
                  </a:ext>
                </a:extLst>
              </a:tr>
              <a:tr h="1033688">
                <a:tc gridSpan="2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Big meaty goals that answer: How are students different as a result of the school counseling program? How have your services impacted the students in a noticeable way?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Extra awesome when aligned to school improvement goals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Make it SMART: specific, measurable, achievable, realistic, and time-bound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257608"/>
                  </a:ext>
                </a:extLst>
              </a:tr>
              <a:tr h="160735"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program process goals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243174"/>
                  </a:ext>
                </a:extLst>
              </a:tr>
              <a:tr h="657802">
                <a:tc gridSpan="2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How do you want to improve the school counseling program this year?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More career programming? Use more data in small groups? Streamline behavior consultation with teachers? Start an advisory council?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012532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personal/professional goals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279848"/>
                  </a:ext>
                </a:extLst>
              </a:tr>
              <a:tr h="657802">
                <a:tc gridSpan="2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How do you want to be more amazing as a counselor and a professional this year?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Attend more meaningful PDs? Improve relationship with faculty? Use developmental theory more in lesson planning? Try out new classroom management techniques?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014695"/>
                  </a:ext>
                </a:extLst>
              </a:tr>
              <a:tr h="160015"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examples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694120"/>
                  </a:ext>
                </a:extLst>
              </a:tr>
              <a:tr h="1033688"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academic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Students just below benchmark/grade level or who have specific low grades/test scores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Subgroups with an achievement gap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Ex: Increase the number of third grade students who get a passing grade on their quarterly reading tests by 15%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051584"/>
                  </a:ext>
                </a:extLst>
              </a:tr>
              <a:tr h="657802"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attendance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Tardies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Absences (unexcused or combined)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Ex: Reduce the number of students with 7+ tardies in Q1 by 25% in Q2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130751"/>
                  </a:ext>
                </a:extLst>
              </a:tr>
              <a:tr h="1012530"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behavior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Referrals, suspensions, or time out of class (when they are removed/missing from class due to behavior and/or dysregulation)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Ex: Identified 1</a:t>
                      </a:r>
                      <a:r>
                        <a:rPr lang="en-US" sz="1200" b="0" i="0" baseline="300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st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 grade students will reduce their out of class time from an average of 2 hours/week in first semester to 1.5 hours/week or less in second semester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662913"/>
                  </a:ext>
                </a:extLst>
              </a:tr>
              <a:tr h="1033688"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culture and climate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Specific measures or scales (PANORAMA, PBIS Apps School Climate Survey, Comprehensive School Climate Inventory, etc.)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Single item like being able to identify a safe adult in the school building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Ex: Increase the number of 5</a:t>
                      </a:r>
                      <a:r>
                        <a:rPr lang="en-US" sz="1200" b="0" i="0" baseline="300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th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 grade students who say they feel safe at school by 10% 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996397"/>
                  </a:ext>
                </a:extLst>
              </a:tr>
              <a:tr h="1564819"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social emotional wellness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Percentage of students in tier 1 (low risk) vs tier 2/3 (moderate/high risk) on universal screener (SRSS, DESSA, etc.)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Teacher or student pre/post survey on specific social emotional skills and competencies (positive communication, conflict resolution, responsible decision making, etc.)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Ex: By the end of Q2, 80% or more of 2</a:t>
                      </a:r>
                      <a:r>
                        <a:rPr lang="en-US" sz="1200" b="0" i="0" baseline="300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nd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 and 3</a:t>
                      </a:r>
                      <a:r>
                        <a:rPr lang="en-US" sz="1200" b="0" i="0" baseline="3000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rd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Poppins" pitchFamily="2" charset="77"/>
                          <a:cs typeface="Poppins" pitchFamily="2" charset="77"/>
                        </a:rPr>
                        <a:t> grade students will demonstrate peaceful conflict resolution skills as evidenced by teacher survey.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734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65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9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7A5E57-1461-7B7A-50D1-5CAC99981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7BDAD97-5104-D9D7-663A-2527342450F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08928" y="302742"/>
            <a:ext cx="7180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n w="3175">
                  <a:noFill/>
                </a:ln>
                <a:solidFill>
                  <a:schemeClr val="bg1"/>
                </a:solidFill>
                <a:latin typeface="Poppins" pitchFamily="2" charset="77"/>
                <a:ea typeface="APLAlltheFeels" panose="02000603000000000000" pitchFamily="2" charset="0"/>
                <a:cs typeface="Poppins" pitchFamily="2" charset="77"/>
              </a:rPr>
              <a:t>counseling program goals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A14A7E-00CD-C003-8803-213C7CDE0DE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82952" y="1981017"/>
            <a:ext cx="6917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Goal 1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Goal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And goal 3!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E349CA-D48C-18FB-24C5-B49D8F53432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82953" y="4874582"/>
            <a:ext cx="6917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Goal 1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Goal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And goal 3!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BD1D66-DA11-E606-94F8-7000CA42FA1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82953" y="7751378"/>
            <a:ext cx="6917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Goal 1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Goal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And goal 3!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4417BD-8191-1AC4-6429-6F26B5CD9C8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53459" y="1320707"/>
            <a:ext cx="3361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Poppins SemiBold" panose="00000700000000000000" pitchFamily="2" charset="0"/>
                <a:ea typeface="APLPapaTroll" panose="02000603000000000000" pitchFamily="2" charset="0"/>
                <a:cs typeface="Poppins SemiBold" panose="00000700000000000000" pitchFamily="2" charset="0"/>
              </a:rPr>
              <a:t>student outcome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8CDE61E-44AD-D98F-8FC1-15CBBE86E8F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73580" y="4208885"/>
            <a:ext cx="3361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Poppins SemiBold" panose="00000700000000000000" pitchFamily="2" charset="0"/>
                <a:ea typeface="APLPapaTroll" panose="02000603000000000000" pitchFamily="2" charset="0"/>
                <a:cs typeface="Poppins SemiBold" panose="00000700000000000000" pitchFamily="2" charset="0"/>
              </a:rPr>
              <a:t>program process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53A4003-904A-C973-841B-A03A2918DD3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307892" y="7089619"/>
            <a:ext cx="336169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Poppins SemiBold" panose="00000700000000000000" pitchFamily="2" charset="0"/>
                <a:ea typeface="APLPapaTroll" panose="02000603000000000000" pitchFamily="2" charset="0"/>
                <a:cs typeface="Poppins SemiBold" panose="00000700000000000000" pitchFamily="2" charset="0"/>
              </a:rPr>
              <a:t>professional</a:t>
            </a:r>
            <a:endParaRPr lang="en-US" sz="2800" dirty="0">
              <a:solidFill>
                <a:schemeClr val="bg1"/>
              </a:solidFill>
              <a:latin typeface="Poppins SemiBold" panose="00000700000000000000" pitchFamily="2" charset="0"/>
              <a:ea typeface="APLPapaTroll" panose="02000603000000000000" pitchFamily="2" charset="0"/>
              <a:cs typeface="Poppins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33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9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1D340C-9276-3524-D9EC-78420214F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3A7BA0-9E66-2C7D-FCBA-B3C9ECA68FC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08928" y="302742"/>
            <a:ext cx="7180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n w="3175">
                  <a:noFill/>
                </a:ln>
                <a:solidFill>
                  <a:schemeClr val="bg1"/>
                </a:solidFill>
                <a:latin typeface="Poppins" pitchFamily="2" charset="77"/>
                <a:ea typeface="APLAlltheFeels" panose="02000603000000000000" pitchFamily="2" charset="0"/>
                <a:cs typeface="Poppins" pitchFamily="2" charset="77"/>
              </a:rPr>
              <a:t>program data plan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6875D5-9DED-A377-ADC4-F92B02B3A90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82952" y="1981017"/>
            <a:ext cx="6917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What do you need to plan for? What data will you collect and analyze for planning?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AAD71-C6E9-6087-1460-07F090B2E18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82953" y="4874582"/>
            <a:ext cx="6917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What services or programming do you want to evaluate? What data will you collect to evaluate it?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31E372-B626-C2D8-F7F6-E510FB86323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82953" y="7751378"/>
            <a:ext cx="6917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What do you need to advocate for (or against)? What data will you collect and analyze to advocate?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058D16-D33F-9AC8-0A21-93063850E27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53459" y="1320707"/>
            <a:ext cx="3361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Poppins SemiBold" panose="00000700000000000000" pitchFamily="2" charset="0"/>
                <a:ea typeface="APLPapaTroll" panose="02000603000000000000" pitchFamily="2" charset="0"/>
                <a:cs typeface="Poppins SemiBold" panose="00000700000000000000" pitchFamily="2" charset="0"/>
              </a:rPr>
              <a:t>data for planning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235D3E-873B-E1DF-8821-1EF48E6C994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73580" y="4208885"/>
            <a:ext cx="3361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Poppins SemiBold" panose="00000700000000000000" pitchFamily="2" charset="0"/>
                <a:ea typeface="APLPapaTroll" panose="02000603000000000000" pitchFamily="2" charset="0"/>
                <a:cs typeface="Poppins SemiBold" panose="00000700000000000000" pitchFamily="2" charset="0"/>
              </a:rPr>
              <a:t>data for evaluating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D51783C-8B34-D882-0869-6371A922FF5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307892" y="7089619"/>
            <a:ext cx="336169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Poppins SemiBold" panose="00000700000000000000" pitchFamily="2" charset="0"/>
                <a:ea typeface="APLPapaTroll" panose="02000603000000000000" pitchFamily="2" charset="0"/>
                <a:cs typeface="Poppins SemiBold" panose="00000700000000000000" pitchFamily="2" charset="0"/>
              </a:rPr>
              <a:t>data for advocating</a:t>
            </a:r>
            <a:endParaRPr lang="en-US" sz="2800" dirty="0">
              <a:solidFill>
                <a:schemeClr val="bg1"/>
              </a:solidFill>
              <a:latin typeface="Poppins SemiBold" panose="00000700000000000000" pitchFamily="2" charset="0"/>
              <a:ea typeface="APLPapaTroll" panose="02000603000000000000" pitchFamily="2" charset="0"/>
              <a:cs typeface="Poppins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506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40223</TotalTime>
  <Words>531</Words>
  <Application>Microsoft Macintosh PowerPoint</Application>
  <PresentationFormat>Custom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Poppins</vt:lpstr>
      <vt:lpstr>Poppins SemiBold</vt:lpstr>
      <vt:lpstr>Calibri Light</vt:lpstr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Cottrill-Carlo</dc:creator>
  <cp:lastModifiedBy>Victoria Hodge</cp:lastModifiedBy>
  <cp:revision>193</cp:revision>
  <cp:lastPrinted>2021-01-22T03:01:19Z</cp:lastPrinted>
  <dcterms:created xsi:type="dcterms:W3CDTF">2018-09-06T02:01:52Z</dcterms:created>
  <dcterms:modified xsi:type="dcterms:W3CDTF">2025-10-02T15:28:12Z</dcterms:modified>
</cp:coreProperties>
</file>